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73" r:id="rId3"/>
    <p:sldId id="282" r:id="rId4"/>
    <p:sldId id="258" r:id="rId5"/>
    <p:sldId id="260" r:id="rId6"/>
    <p:sldId id="288" r:id="rId7"/>
    <p:sldId id="291" r:id="rId8"/>
    <p:sldId id="259" r:id="rId9"/>
    <p:sldId id="293" r:id="rId10"/>
    <p:sldId id="268" r:id="rId11"/>
    <p:sldId id="292" r:id="rId12"/>
    <p:sldId id="290" r:id="rId13"/>
    <p:sldId id="276" r:id="rId14"/>
    <p:sldId id="289" r:id="rId15"/>
    <p:sldId id="283" r:id="rId16"/>
    <p:sldId id="277" r:id="rId17"/>
  </p:sldIdLst>
  <p:sldSz cx="9144000" cy="5143500" type="screen16x9"/>
  <p:notesSz cx="6858000" cy="9144000"/>
  <p:embeddedFontLst>
    <p:embeddedFont>
      <p:font typeface="Tahoma" panose="020B0604030504040204" pitchFamily="3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B95AB3-7569-42F9-A334-21C90FD79730}">
  <a:tblStyle styleId="{FDB95AB3-7569-42F9-A334-21C90FD797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5C74835-5830-4B6E-B6F1-FDE0565631A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84"/>
    <p:restoredTop sz="94650"/>
  </p:normalViewPr>
  <p:slideViewPr>
    <p:cSldViewPr snapToGrid="0">
      <p:cViewPr varScale="1">
        <p:scale>
          <a:sx n="230" d="100"/>
          <a:sy n="230" d="100"/>
        </p:scale>
        <p:origin x="2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161487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199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e7ee79f0b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e7ee79f0b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612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992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e7ee79f0b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e7ee79f0b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7793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0579e84b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0579e84b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0003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0579e84b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0579e84b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9220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e7ee79f0b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e7ee79f0b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8388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e7ee79f0b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e7ee79f0b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3265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e7ee79f0b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e7ee79f0b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6889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e7ee79f0b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e7ee79f0b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9382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t.me/InnoAndrez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0" y="354950"/>
            <a:ext cx="5093400" cy="988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88AF43"/>
          </a:solidFill>
          <a:ln w="9525" cap="flat" cmpd="sng">
            <a:solidFill>
              <a:srgbClr val="88AF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198600" y="486350"/>
            <a:ext cx="46962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Управление состоянием приложения</a:t>
            </a:r>
            <a:br>
              <a:rPr lang="en-US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ru-RU" sz="1800" dirty="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3BF3185-D8CA-C743-891C-82A46A2BD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368" y="1475150"/>
            <a:ext cx="3959239" cy="284032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2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212" name="Google Shape;212;p2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5"/>
            <p:cNvSpPr txBox="1"/>
            <p:nvPr/>
          </p:nvSpPr>
          <p:spPr>
            <a:xfrm>
              <a:off x="181650" y="285825"/>
              <a:ext cx="72411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chemeClr val="lt1"/>
                  </a:solidFill>
                  <a:latin typeface="Tahoma"/>
                  <a:ea typeface="Tahoma"/>
                  <a:cs typeface="Tahoma"/>
                </a:rPr>
                <a:t>Плюсы </a:t>
              </a:r>
              <a:r>
                <a:rPr lang="ru-RU" sz="2000" dirty="0" err="1">
                  <a:solidFill>
                    <a:schemeClr val="lt1"/>
                  </a:solidFill>
                  <a:latin typeface="Tahoma"/>
                  <a:ea typeface="Tahoma"/>
                  <a:cs typeface="Tahoma"/>
                </a:rPr>
                <a:t>WebSocket</a:t>
              </a:r>
              <a:r>
                <a:rPr lang="ru-RU" sz="2000" dirty="0">
                  <a:solidFill>
                    <a:schemeClr val="lt1"/>
                  </a:solidFill>
                  <a:latin typeface="Tahoma"/>
                  <a:ea typeface="Tahoma"/>
                  <a:cs typeface="Tahoma"/>
                </a:rPr>
                <a:t> </a:t>
              </a:r>
              <a:r>
                <a:rPr lang="en-US" sz="2000" dirty="0">
                  <a:solidFill>
                    <a:schemeClr val="lt1"/>
                  </a:solidFill>
                  <a:latin typeface="Tahoma"/>
                  <a:ea typeface="Tahoma"/>
                  <a:cs typeface="Tahoma"/>
                </a:rPr>
                <a:t>vs HTTP</a:t>
              </a:r>
              <a:endParaRPr lang="ru-RU" sz="2000" dirty="0">
                <a:solidFill>
                  <a:schemeClr val="lt1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chemeClr val="lt1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0ACD96F-37FA-ED40-832E-3649E67A0624}"/>
              </a:ext>
            </a:extLst>
          </p:cNvPr>
          <p:cNvSpPr txBox="1"/>
          <p:nvPr/>
        </p:nvSpPr>
        <p:spPr>
          <a:xfrm>
            <a:off x="181525" y="1322364"/>
            <a:ext cx="7133674" cy="2621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</a:pPr>
            <a:r>
              <a:rPr lang="ru-RU" sz="1800" dirty="0"/>
              <a:t>–</a:t>
            </a:r>
            <a:r>
              <a:rPr lang="ru-RU" sz="1800" b="1" dirty="0"/>
              <a:t> </a:t>
            </a:r>
            <a:r>
              <a:rPr lang="en-US" sz="1800" dirty="0"/>
              <a:t>full duplex</a:t>
            </a:r>
            <a:endParaRPr lang="ru-RU" sz="1800" dirty="0"/>
          </a:p>
          <a:p>
            <a:pPr>
              <a:lnSpc>
                <a:spcPct val="150000"/>
              </a:lnSpc>
              <a:spcBef>
                <a:spcPts val="200"/>
              </a:spcBef>
            </a:pPr>
            <a:r>
              <a:rPr lang="ru-RU" sz="1800" dirty="0"/>
              <a:t>–</a:t>
            </a:r>
            <a:r>
              <a:rPr lang="ru-RU" sz="1800" b="1" dirty="0"/>
              <a:t> </a:t>
            </a:r>
            <a:r>
              <a:rPr lang="ru-RU" sz="1800" dirty="0"/>
              <a:t>меньше трафика</a:t>
            </a:r>
          </a:p>
          <a:p>
            <a:pPr>
              <a:lnSpc>
                <a:spcPct val="150000"/>
              </a:lnSpc>
              <a:spcBef>
                <a:spcPts val="200"/>
              </a:spcBef>
            </a:pPr>
            <a:r>
              <a:rPr lang="ru-RU" sz="1800" dirty="0"/>
              <a:t>–</a:t>
            </a:r>
            <a:r>
              <a:rPr lang="ru-RU" sz="1800" b="1" dirty="0"/>
              <a:t> </a:t>
            </a:r>
            <a:r>
              <a:rPr lang="ru-RU" sz="1800" dirty="0"/>
              <a:t>меньше задержка</a:t>
            </a:r>
          </a:p>
          <a:p>
            <a:pPr>
              <a:lnSpc>
                <a:spcPct val="150000"/>
              </a:lnSpc>
              <a:spcBef>
                <a:spcPts val="200"/>
              </a:spcBef>
            </a:pPr>
            <a:r>
              <a:rPr lang="ru-RU" sz="1800" dirty="0"/>
              <a:t>–</a:t>
            </a:r>
            <a:r>
              <a:rPr lang="ru-RU" sz="1800" b="1" dirty="0"/>
              <a:t> </a:t>
            </a:r>
            <a:r>
              <a:rPr lang="ru-RU" sz="1800" dirty="0"/>
              <a:t>одно соединение</a:t>
            </a:r>
          </a:p>
          <a:p>
            <a:pPr>
              <a:spcBef>
                <a:spcPts val="200"/>
              </a:spcBef>
            </a:pPr>
            <a:endParaRPr lang="ru-RU" sz="2400" dirty="0"/>
          </a:p>
          <a:p>
            <a:pPr>
              <a:spcBef>
                <a:spcPts val="200"/>
              </a:spcBef>
            </a:pPr>
            <a:r>
              <a:rPr lang="ru-RU" sz="2400" dirty="0"/>
              <a:t>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2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212" name="Google Shape;212;p2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5"/>
            <p:cNvSpPr txBox="1"/>
            <p:nvPr/>
          </p:nvSpPr>
          <p:spPr>
            <a:xfrm>
              <a:off x="181650" y="285825"/>
              <a:ext cx="72411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chemeClr val="lt1"/>
                  </a:solidFill>
                  <a:latin typeface="Tahoma"/>
                  <a:ea typeface="Tahoma"/>
                  <a:cs typeface="Tahoma"/>
                </a:rPr>
                <a:t>Минусы </a:t>
              </a:r>
              <a:r>
                <a:rPr lang="ru-RU" sz="2000" dirty="0" err="1">
                  <a:solidFill>
                    <a:schemeClr val="lt1"/>
                  </a:solidFill>
                  <a:latin typeface="Tahoma"/>
                  <a:ea typeface="Tahoma"/>
                  <a:cs typeface="Tahoma"/>
                </a:rPr>
                <a:t>WebSocket</a:t>
              </a:r>
              <a:r>
                <a:rPr lang="ru-RU" sz="2000" dirty="0">
                  <a:solidFill>
                    <a:schemeClr val="lt1"/>
                  </a:solidFill>
                  <a:latin typeface="Tahoma"/>
                  <a:ea typeface="Tahoma"/>
                  <a:cs typeface="Tahoma"/>
                </a:rPr>
                <a:t> </a:t>
              </a:r>
              <a:r>
                <a:rPr lang="en-US" sz="2000" dirty="0">
                  <a:solidFill>
                    <a:schemeClr val="lt1"/>
                  </a:solidFill>
                  <a:latin typeface="Tahoma"/>
                  <a:ea typeface="Tahoma"/>
                  <a:cs typeface="Tahoma"/>
                </a:rPr>
                <a:t>vs HTTP</a:t>
              </a:r>
              <a:endParaRPr lang="ru-RU" sz="2000" dirty="0">
                <a:solidFill>
                  <a:schemeClr val="lt1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chemeClr val="lt1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0BD9296-3149-9D43-A28D-3873CC7D5CD0}"/>
              </a:ext>
            </a:extLst>
          </p:cNvPr>
          <p:cNvSpPr txBox="1"/>
          <p:nvPr/>
        </p:nvSpPr>
        <p:spPr>
          <a:xfrm>
            <a:off x="181525" y="1322364"/>
            <a:ext cx="7133674" cy="3175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</a:pPr>
            <a:r>
              <a:rPr lang="ru-RU" sz="2400" dirty="0"/>
              <a:t>–</a:t>
            </a:r>
            <a:r>
              <a:rPr lang="ru-RU" sz="2400" b="1" dirty="0"/>
              <a:t> </a:t>
            </a:r>
            <a:r>
              <a:rPr lang="ru-RU" sz="2400" dirty="0"/>
              <a:t>ресурсоёмкость</a:t>
            </a:r>
          </a:p>
          <a:p>
            <a:pPr>
              <a:lnSpc>
                <a:spcPct val="150000"/>
              </a:lnSpc>
              <a:spcBef>
                <a:spcPts val="200"/>
              </a:spcBef>
            </a:pPr>
            <a:r>
              <a:rPr lang="ru-RU" sz="2400" dirty="0"/>
              <a:t>–</a:t>
            </a:r>
            <a:r>
              <a:rPr lang="ru-RU" sz="2400" b="1" dirty="0"/>
              <a:t> </a:t>
            </a:r>
            <a:r>
              <a:rPr lang="ru-RU" sz="2400" dirty="0"/>
              <a:t>нет кэширования</a:t>
            </a:r>
          </a:p>
          <a:p>
            <a:pPr>
              <a:lnSpc>
                <a:spcPct val="150000"/>
              </a:lnSpc>
              <a:spcBef>
                <a:spcPts val="200"/>
              </a:spcBef>
            </a:pPr>
            <a:r>
              <a:rPr lang="ru-RU" sz="2400" dirty="0"/>
              <a:t>–</a:t>
            </a:r>
            <a:r>
              <a:rPr lang="ru-RU" sz="2400" b="1" dirty="0"/>
              <a:t> </a:t>
            </a:r>
            <a:r>
              <a:rPr lang="ru-RU" sz="2400" dirty="0"/>
              <a:t>обрывы соединения</a:t>
            </a:r>
          </a:p>
          <a:p>
            <a:pPr>
              <a:lnSpc>
                <a:spcPct val="150000"/>
              </a:lnSpc>
              <a:spcBef>
                <a:spcPts val="200"/>
              </a:spcBef>
            </a:pPr>
            <a:r>
              <a:rPr lang="ru-RU" sz="2400" dirty="0"/>
              <a:t>–</a:t>
            </a:r>
            <a:r>
              <a:rPr lang="ru-RU" sz="2400" b="1" dirty="0"/>
              <a:t> </a:t>
            </a:r>
            <a:r>
              <a:rPr lang="ru-RU" sz="2400" dirty="0"/>
              <a:t>отдельное приложение</a:t>
            </a:r>
          </a:p>
          <a:p>
            <a:pPr>
              <a:spcBef>
                <a:spcPts val="200"/>
              </a:spcBef>
            </a:pPr>
            <a:endParaRPr lang="ru-RU" sz="2400" dirty="0"/>
          </a:p>
          <a:p>
            <a:pPr>
              <a:spcBef>
                <a:spcPts val="200"/>
              </a:spcBef>
            </a:pPr>
            <a:r>
              <a:rPr lang="ru-RU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0787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2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212" name="Google Shape;212;p2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5"/>
            <p:cNvSpPr txBox="1"/>
            <p:nvPr/>
          </p:nvSpPr>
          <p:spPr>
            <a:xfrm>
              <a:off x="181650" y="285825"/>
              <a:ext cx="72411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chemeClr val="lt1"/>
                  </a:solidFill>
                  <a:latin typeface="Tahoma"/>
                  <a:ea typeface="Tahoma"/>
                  <a:cs typeface="Tahoma"/>
                </a:rPr>
                <a:t>STUN server</a:t>
              </a:r>
              <a:endParaRPr lang="ru-RU" sz="2000" dirty="0">
                <a:solidFill>
                  <a:schemeClr val="lt1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chemeClr val="lt1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00E0FD2-97DA-B14A-A68C-53754BE14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25" y="1098801"/>
            <a:ext cx="4508500" cy="1041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99D649-9971-014C-A28D-BFD9EAF4981A}"/>
              </a:ext>
            </a:extLst>
          </p:cNvPr>
          <p:cNvSpPr txBox="1"/>
          <p:nvPr/>
        </p:nvSpPr>
        <p:spPr>
          <a:xfrm>
            <a:off x="181525" y="2244152"/>
            <a:ext cx="8558821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Сервер </a:t>
            </a:r>
            <a:r>
              <a:rPr lang="en-US" dirty="0"/>
              <a:t>STUN (Simple Traversal of User Datagram Protocol [UDP-</a:t>
            </a:r>
            <a:r>
              <a:rPr lang="ru-RU" dirty="0"/>
              <a:t>протокол пользовательских </a:t>
            </a:r>
            <a:r>
              <a:rPr lang="ru-RU" dirty="0" err="1"/>
              <a:t>датаграмм</a:t>
            </a:r>
            <a:r>
              <a:rPr lang="ru-RU" dirty="0"/>
              <a:t>] через сервер </a:t>
            </a:r>
            <a:r>
              <a:rPr lang="en-US" dirty="0"/>
              <a:t>NAT [</a:t>
            </a:r>
            <a:r>
              <a:rPr lang="ru-RU" dirty="0"/>
              <a:t>транслятор сетевых адресов]) позволяет клиентам </a:t>
            </a:r>
            <a:r>
              <a:rPr lang="en-US" dirty="0"/>
              <a:t>NAT (</a:t>
            </a:r>
            <a:r>
              <a:rPr lang="ru-RU" dirty="0"/>
              <a:t>т.</a:t>
            </a:r>
            <a:r>
              <a:rPr lang="en-US" dirty="0"/>
              <a:t>e. </a:t>
            </a:r>
            <a:r>
              <a:rPr lang="ru-RU" dirty="0"/>
              <a:t>компьютерам за сетевым экраном) устанавливать сеансы связи с провайдером </a:t>
            </a:r>
            <a:r>
              <a:rPr lang="en-US" dirty="0"/>
              <a:t>VOIP, </a:t>
            </a:r>
            <a:r>
              <a:rPr lang="ru-RU" dirty="0"/>
              <a:t>находящимся за пределами локальной сети.</a:t>
            </a:r>
          </a:p>
        </p:txBody>
      </p:sp>
    </p:spTree>
    <p:extLst>
      <p:ext uri="{BB962C8B-B14F-4D97-AF65-F5344CB8AC3E}">
        <p14:creationId xmlns:p14="http://schemas.microsoft.com/office/powerpoint/2010/main" val="2170384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2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;p14"/>
            <p:cNvSpPr txBox="1"/>
            <p:nvPr/>
          </p:nvSpPr>
          <p:spPr>
            <a:xfrm>
              <a:off x="181650" y="285825"/>
              <a:ext cx="8303448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My first chat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35D8921-7046-D643-AE65-E5F39257D88B}"/>
              </a:ext>
            </a:extLst>
          </p:cNvPr>
          <p:cNvSpPr txBox="1"/>
          <p:nvPr/>
        </p:nvSpPr>
        <p:spPr>
          <a:xfrm>
            <a:off x="181525" y="1322364"/>
            <a:ext cx="7133674" cy="1436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</a:pPr>
            <a:r>
              <a:rPr lang="ru-RU" sz="2400" dirty="0"/>
              <a:t>Качаем проект из папки </a:t>
            </a:r>
            <a:r>
              <a:rPr lang="en-US" sz="2400" dirty="0"/>
              <a:t>source</a:t>
            </a:r>
            <a:endParaRPr lang="ru-RU" sz="2400" dirty="0"/>
          </a:p>
          <a:p>
            <a:pPr>
              <a:spcBef>
                <a:spcPts val="200"/>
              </a:spcBef>
            </a:pPr>
            <a:endParaRPr lang="ru-RU" sz="2400" dirty="0"/>
          </a:p>
          <a:p>
            <a:pPr>
              <a:spcBef>
                <a:spcPts val="200"/>
              </a:spcBef>
            </a:pPr>
            <a:r>
              <a:rPr lang="ru-RU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57506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2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XSS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atack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C957C28-99F0-D242-A8B5-81AA43DC4A38}"/>
              </a:ext>
            </a:extLst>
          </p:cNvPr>
          <p:cNvSpPr txBox="1"/>
          <p:nvPr/>
        </p:nvSpPr>
        <p:spPr>
          <a:xfrm>
            <a:off x="181526" y="1384852"/>
            <a:ext cx="80315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200"/>
              </a:spcBef>
            </a:pPr>
            <a:r>
              <a:rPr lang="en-US" sz="1800" b="1" dirty="0"/>
              <a:t>XSS</a:t>
            </a:r>
            <a:r>
              <a:rPr lang="en-US" sz="1800" dirty="0"/>
              <a:t> (</a:t>
            </a:r>
            <a:r>
              <a:rPr lang="ru-RU" sz="1800" dirty="0"/>
              <a:t>англ. </a:t>
            </a:r>
            <a:r>
              <a:rPr lang="en-US" sz="1800" i="1" dirty="0"/>
              <a:t>Cross-Site Scripting</a:t>
            </a:r>
            <a:r>
              <a:rPr lang="en-US" sz="1800" dirty="0"/>
              <a:t> — «</a:t>
            </a:r>
            <a:r>
              <a:rPr lang="ru-RU" sz="1800" dirty="0"/>
              <a:t>межсайтовый скриптинг») — тип атаки на веб-системы, заключающийся во внедрении в выдаваемую веб-системой страницу вредоносного кода (который будет выполнен на компьютере пользователя при открытии им этой страницы) и взаимодействии этого кода с веб-сервером злоумышленника. Является разновидностью атаки «Внедрение</a:t>
            </a:r>
            <a:r>
              <a:rPr lang="en-US" sz="1800" dirty="0"/>
              <a:t> </a:t>
            </a:r>
            <a:r>
              <a:rPr lang="ru-RU" sz="1800" dirty="0"/>
              <a:t>кода».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629465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4482" cy="3416400"/>
          </a:xfrm>
        </p:spPr>
        <p:txBody>
          <a:bodyPr/>
          <a:lstStyle/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Что такое </a:t>
            </a:r>
            <a:r>
              <a:rPr lang="en-U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websocket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чем </a:t>
            </a:r>
            <a:r>
              <a:rPr lang="en-U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websocket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выигрывает, а в чем проигрывает протоколу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Как обезопасить себя от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XSS 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атак?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Для чего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нужен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stun 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сервер?</a:t>
            </a:r>
          </a:p>
        </p:txBody>
      </p:sp>
      <p:sp>
        <p:nvSpPr>
          <p:cNvPr id="10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2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Вопросы для самоконтроля</a:t>
              </a:r>
              <a:endParaRPr lang="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0868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Вопросы?</a:t>
            </a:r>
          </a:p>
        </p:txBody>
      </p:sp>
      <p:sp>
        <p:nvSpPr>
          <p:cNvPr id="11" name="Подзаголовок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@</a:t>
            </a:r>
            <a:r>
              <a:rPr lang="en-US" dirty="0" err="1">
                <a:hlinkClick r:id="rId2"/>
              </a:rPr>
              <a:t>InnoAndrez</a:t>
            </a:r>
            <a:endParaRPr lang="ru-RU" dirty="0"/>
          </a:p>
        </p:txBody>
      </p:sp>
      <p:grpSp>
        <p:nvGrpSpPr>
          <p:cNvPr id="12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3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15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432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702900"/>
            <a:ext cx="4875936" cy="3865975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Цель 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Разобрать состояние приложения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Задачи </a:t>
            </a:r>
            <a:endParaRPr lang="ru-RU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Что такое состояние приложения</a:t>
            </a:r>
            <a:endParaRPr lang="en-US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Типы состояний приложения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Как можно управлять состоянием приложения</a:t>
            </a:r>
          </a:p>
          <a:p>
            <a:pPr fontAlgn="base"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endParaRPr lang="ru-RU" dirty="0">
              <a:solidFill>
                <a:schemeClr val="tx1"/>
              </a:solidFill>
            </a:endParaRP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Цель и задачи </a:t>
              </a: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F833DB9-9470-1A46-B514-55FE27E7E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067" y="1373717"/>
            <a:ext cx="2616200" cy="266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36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98637" y="930405"/>
            <a:ext cx="4875936" cy="3902851"/>
          </a:xfrm>
        </p:spPr>
        <p:txBody>
          <a:bodyPr/>
          <a:lstStyle/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Состояние приложения</a:t>
            </a:r>
            <a:endParaRPr lang="en-US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Типы состояний</a:t>
            </a:r>
          </a:p>
          <a:p>
            <a:r>
              <a:rPr lang="ru-RU" dirty="0">
                <a:solidFill>
                  <a:schemeClr val="tx1"/>
                </a:solidFill>
              </a:rPr>
              <a:t>Состояние сервера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Постоянное состояние</a:t>
            </a:r>
          </a:p>
          <a:p>
            <a:pPr fontAlgn="base">
              <a:lnSpc>
                <a:spcPct val="150000"/>
              </a:lnSpc>
            </a:pPr>
            <a:r>
              <a:rPr lang="en" dirty="0">
                <a:solidFill>
                  <a:schemeClr val="tx1"/>
                </a:solidFill>
              </a:rPr>
              <a:t>URL </a:t>
            </a:r>
            <a:r>
              <a:rPr lang="ru-RU" dirty="0">
                <a:solidFill>
                  <a:schemeClr val="tx1"/>
                </a:solidFill>
              </a:rPr>
              <a:t>и состояние маршрутизации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Состояние клиента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Временное состояние клиента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Локальное состояние </a:t>
            </a:r>
            <a:r>
              <a:rPr lang="en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UI</a:t>
            </a: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План 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154262D-A1F6-7F4F-A530-0D8ED5D2E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067" y="1373717"/>
            <a:ext cx="2616200" cy="266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96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31950" y="1196700"/>
            <a:ext cx="8706104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ru-RU" sz="1800" b="1" dirty="0"/>
          </a:p>
          <a:p>
            <a:endParaRPr lang="ru-RU" sz="1800" b="1" dirty="0"/>
          </a:p>
          <a:p>
            <a:r>
              <a:rPr lang="ru-RU" sz="1800" b="1" dirty="0"/>
              <a:t>Состояние приложения</a:t>
            </a:r>
            <a:r>
              <a:rPr lang="ru-RU" dirty="0"/>
              <a:t> – представляет собой хранение данных в рамках </a:t>
            </a:r>
          </a:p>
          <a:p>
            <a:r>
              <a:rPr lang="ru-RU" dirty="0"/>
              <a:t>			   приложения</a:t>
            </a:r>
            <a:r>
              <a:rPr lang="en-US" dirty="0"/>
              <a:t>.</a:t>
            </a:r>
            <a:r>
              <a:rPr lang="ru-RU" dirty="0"/>
              <a:t>	</a:t>
            </a:r>
            <a:endParaRPr lang="en-US" dirty="0"/>
          </a:p>
          <a:p>
            <a:r>
              <a:rPr lang="en-US" dirty="0"/>
              <a:t>		</a:t>
            </a:r>
            <a:r>
              <a:rPr lang="ru-RU" dirty="0"/>
              <a:t>	  </a:t>
            </a:r>
            <a:endParaRPr lang="en-US" dirty="0"/>
          </a:p>
          <a:p>
            <a:r>
              <a:rPr lang="en-US" dirty="0"/>
              <a:t>			  </a:t>
            </a:r>
            <a:r>
              <a:rPr lang="ru-RU"/>
              <a:t> </a:t>
            </a:r>
            <a:r>
              <a:rPr lang="ru-RU" dirty="0"/>
              <a:t>Сохраняются все типы данных.</a:t>
            </a:r>
          </a:p>
          <a:p>
            <a:endParaRPr lang="ru-RU" dirty="0"/>
          </a:p>
          <a:p>
            <a:br>
              <a:rPr lang="ru-RU" sz="1200" dirty="0"/>
            </a:br>
            <a:endParaRPr sz="12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17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96" name="Google Shape;96;p17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7"/>
            <p:cNvSpPr txBox="1"/>
            <p:nvPr/>
          </p:nvSpPr>
          <p:spPr>
            <a:xfrm>
              <a:off x="181650" y="285825"/>
              <a:ext cx="72411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Прикладной слой 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(Application layer)</a:t>
              </a:r>
            </a:p>
            <a:p>
              <a:pPr lvl="0"/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63674C-FF37-6B4C-9175-4BA700D55E22}"/>
              </a:ext>
            </a:extLst>
          </p:cNvPr>
          <p:cNvSpPr txBox="1"/>
          <p:nvPr/>
        </p:nvSpPr>
        <p:spPr>
          <a:xfrm>
            <a:off x="181525" y="1370889"/>
            <a:ext cx="6076511" cy="1668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HTTP </a:t>
            </a:r>
            <a:r>
              <a:rPr lang="ru-RU" dirty="0"/>
              <a:t>на </a:t>
            </a:r>
            <a:r>
              <a:rPr lang="en-US" dirty="0"/>
              <a:t>TCP-</a:t>
            </a:r>
            <a:r>
              <a:rPr lang="ru-RU" dirty="0"/>
              <a:t>порт 80 или 8080,</a:t>
            </a:r>
          </a:p>
          <a:p>
            <a:pPr>
              <a:lnSpc>
                <a:spcPct val="150000"/>
              </a:lnSpc>
            </a:pPr>
            <a:r>
              <a:rPr lang="en-US" dirty="0"/>
              <a:t>HTTPS </a:t>
            </a:r>
            <a:r>
              <a:rPr lang="ru-RU" dirty="0"/>
              <a:t>на </a:t>
            </a:r>
            <a:r>
              <a:rPr lang="en-US" dirty="0"/>
              <a:t>TCP-</a:t>
            </a:r>
            <a:r>
              <a:rPr lang="ru-RU" dirty="0"/>
              <a:t>порт </a:t>
            </a:r>
            <a:r>
              <a:rPr lang="en-US" dirty="0"/>
              <a:t>443</a:t>
            </a:r>
            <a:r>
              <a:rPr lang="ru-RU" dirty="0"/>
              <a:t>,</a:t>
            </a:r>
          </a:p>
          <a:p>
            <a:pPr>
              <a:lnSpc>
                <a:spcPct val="150000"/>
              </a:lnSpc>
            </a:pPr>
            <a:r>
              <a:rPr lang="en-US" dirty="0"/>
              <a:t>FTP </a:t>
            </a:r>
            <a:r>
              <a:rPr lang="ru-RU" dirty="0"/>
              <a:t>на </a:t>
            </a:r>
            <a:r>
              <a:rPr lang="en-US" dirty="0"/>
              <a:t>TCP-</a:t>
            </a:r>
            <a:r>
              <a:rPr lang="ru-RU" dirty="0"/>
              <a:t>порт 20 (для передачи данных) и 21 (для управляющих команд),</a:t>
            </a:r>
          </a:p>
          <a:p>
            <a:pPr>
              <a:lnSpc>
                <a:spcPct val="150000"/>
              </a:lnSpc>
            </a:pPr>
            <a:r>
              <a:rPr lang="en-US" dirty="0"/>
              <a:t>SSH </a:t>
            </a:r>
            <a:r>
              <a:rPr lang="ru-RU" dirty="0"/>
              <a:t>на </a:t>
            </a:r>
            <a:r>
              <a:rPr lang="en-US" dirty="0"/>
              <a:t>TCP-</a:t>
            </a:r>
            <a:r>
              <a:rPr lang="ru-RU" dirty="0"/>
              <a:t>порт 22,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A5A275F-6AD0-4841-8993-30A9E1908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036" y="1319150"/>
            <a:ext cx="2845972" cy="212426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85;p2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86" name="Google Shape;186;p2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-US" sz="2000" dirty="0">
                  <a:solidFill>
                    <a:srgbClr val="FFFFFF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Pooling</a:t>
              </a:r>
              <a:endParaRPr lang="ru-RU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7FCB135-7822-C640-A7E4-AE31EEEA5F95}"/>
              </a:ext>
            </a:extLst>
          </p:cNvPr>
          <p:cNvSpPr txBox="1"/>
          <p:nvPr/>
        </p:nvSpPr>
        <p:spPr>
          <a:xfrm>
            <a:off x="181525" y="1193579"/>
            <a:ext cx="8657675" cy="3284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Pooling – </a:t>
            </a:r>
            <a:r>
              <a:rPr lang="ru-RU" dirty="0"/>
              <a:t>это периодический запрос на сервер на наличие данных</a:t>
            </a:r>
          </a:p>
          <a:p>
            <a:pPr>
              <a:lnSpc>
                <a:spcPct val="150000"/>
              </a:lnSpc>
            </a:pPr>
            <a:r>
              <a:rPr lang="ru-RU" dirty="0"/>
              <a:t> есть что новое ?</a:t>
            </a:r>
            <a:br>
              <a:rPr lang="ru-RU" dirty="0"/>
            </a:br>
            <a:r>
              <a:rPr lang="ru-RU" dirty="0"/>
              <a:t>- нету !</a:t>
            </a:r>
            <a:br>
              <a:rPr lang="ru-RU" dirty="0"/>
            </a:br>
            <a:r>
              <a:rPr lang="ru-RU" dirty="0"/>
              <a:t>- есть что новое ?</a:t>
            </a:r>
            <a:br>
              <a:rPr lang="ru-RU" dirty="0"/>
            </a:br>
            <a:r>
              <a:rPr lang="ru-RU" dirty="0"/>
              <a:t>- нету !</a:t>
            </a:r>
            <a:br>
              <a:rPr lang="ru-RU" dirty="0"/>
            </a:br>
            <a:r>
              <a:rPr lang="ru-RU" dirty="0"/>
              <a:t>- есть что новое ?</a:t>
            </a:r>
            <a:br>
              <a:rPr lang="ru-RU" dirty="0"/>
            </a:br>
            <a:r>
              <a:rPr lang="ru-RU" dirty="0"/>
              <a:t>- { '</a:t>
            </a:r>
            <a:r>
              <a:rPr lang="en-US" dirty="0"/>
              <a:t>user': '</a:t>
            </a:r>
            <a:r>
              <a:rPr lang="ru-RU" dirty="0" err="1"/>
              <a:t>вася</a:t>
            </a:r>
            <a:r>
              <a:rPr lang="ru-RU" dirty="0"/>
              <a:t>', '</a:t>
            </a:r>
            <a:r>
              <a:rPr lang="en-US" dirty="0"/>
              <a:t>message': '</a:t>
            </a:r>
            <a:r>
              <a:rPr lang="ru-RU" dirty="0"/>
              <a:t>привет'} </a:t>
            </a:r>
            <a:br>
              <a:rPr lang="ru-RU" dirty="0"/>
            </a:br>
            <a:r>
              <a:rPr lang="ru-RU" dirty="0"/>
              <a:t>- есть что новое ?</a:t>
            </a:r>
            <a:br>
              <a:rPr lang="ru-RU" dirty="0"/>
            </a:br>
            <a:r>
              <a:rPr lang="ru-RU" dirty="0"/>
              <a:t>- нету !</a:t>
            </a:r>
            <a:br>
              <a:rPr lang="ru-RU" dirty="0"/>
            </a:br>
            <a:r>
              <a:rPr lang="ru-RU" dirty="0"/>
              <a:t> </a:t>
            </a:r>
            <a:r>
              <a:rPr lang="en-US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4266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85;p2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86" name="Google Shape;186;p2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-US" sz="2000" dirty="0">
                  <a:solidFill>
                    <a:srgbClr val="FFFFFF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Long pooling</a:t>
              </a:r>
              <a:endParaRPr lang="ru-RU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7FCB135-7822-C640-A7E4-AE31EEEA5F95}"/>
              </a:ext>
            </a:extLst>
          </p:cNvPr>
          <p:cNvSpPr txBox="1"/>
          <p:nvPr/>
        </p:nvSpPr>
        <p:spPr>
          <a:xfrm>
            <a:off x="181525" y="1370889"/>
            <a:ext cx="8657675" cy="3284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Long pooling – </a:t>
            </a:r>
            <a:r>
              <a:rPr lang="ru-RU" dirty="0"/>
              <a:t>это не частое периодическое опрашивание сервера на наличие ответа</a:t>
            </a:r>
            <a:r>
              <a:rPr lang="en-US" dirty="0"/>
              <a:t>, </a:t>
            </a:r>
            <a:r>
              <a:rPr lang="ru-RU" dirty="0"/>
              <a:t>сервер не отвечает пока не сможет дать ответ. </a:t>
            </a:r>
          </a:p>
          <a:p>
            <a:pPr>
              <a:lnSpc>
                <a:spcPct val="150000"/>
              </a:lnSpc>
            </a:pPr>
            <a:r>
              <a:rPr lang="ru-RU" dirty="0"/>
              <a:t> есть что новое ?</a:t>
            </a:r>
            <a:br>
              <a:rPr lang="ru-RU" dirty="0"/>
            </a:br>
            <a:r>
              <a:rPr lang="ru-RU" dirty="0"/>
              <a:t>- </a:t>
            </a:r>
            <a:r>
              <a:rPr lang="en-US" dirty="0"/>
              <a:t>pending …</a:t>
            </a:r>
            <a:br>
              <a:rPr lang="ru-RU" dirty="0"/>
            </a:br>
            <a:r>
              <a:rPr lang="ru-RU" dirty="0"/>
              <a:t>- </a:t>
            </a:r>
            <a:r>
              <a:rPr lang="en-US" dirty="0"/>
              <a:t>pending …</a:t>
            </a:r>
            <a:br>
              <a:rPr lang="ru-RU" dirty="0"/>
            </a:br>
            <a:r>
              <a:rPr lang="ru-RU" dirty="0"/>
              <a:t>- </a:t>
            </a:r>
            <a:r>
              <a:rPr lang="en-US" dirty="0"/>
              <a:t>pending …</a:t>
            </a:r>
          </a:p>
          <a:p>
            <a:pPr>
              <a:lnSpc>
                <a:spcPct val="150000"/>
              </a:lnSpc>
            </a:pPr>
            <a:r>
              <a:rPr lang="ru-RU" dirty="0"/>
              <a:t>- { '</a:t>
            </a:r>
            <a:r>
              <a:rPr lang="en-US" dirty="0"/>
              <a:t>user': '</a:t>
            </a:r>
            <a:r>
              <a:rPr lang="ru-RU" dirty="0" err="1"/>
              <a:t>вася</a:t>
            </a:r>
            <a:r>
              <a:rPr lang="ru-RU" dirty="0"/>
              <a:t>', '</a:t>
            </a:r>
            <a:r>
              <a:rPr lang="en-US" dirty="0"/>
              <a:t>message': '</a:t>
            </a:r>
            <a:r>
              <a:rPr lang="ru-RU" dirty="0"/>
              <a:t>привет'} </a:t>
            </a:r>
            <a:br>
              <a:rPr lang="ru-RU" dirty="0"/>
            </a:br>
            <a:r>
              <a:rPr lang="ru-RU" dirty="0"/>
              <a:t>- есть что новое ?</a:t>
            </a:r>
            <a:br>
              <a:rPr lang="ru-RU" dirty="0"/>
            </a:br>
            <a:r>
              <a:rPr lang="ru-RU" dirty="0"/>
              <a:t>- </a:t>
            </a:r>
            <a:r>
              <a:rPr lang="en-US" dirty="0"/>
              <a:t>pending … </a:t>
            </a:r>
            <a:br>
              <a:rPr lang="ru-RU" dirty="0"/>
            </a:br>
            <a:r>
              <a:rPr lang="ru-RU" dirty="0"/>
              <a:t> </a:t>
            </a:r>
            <a:r>
              <a:rPr lang="en-US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67899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16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6" name="Google Shape;86;p16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6"/>
            <p:cNvSpPr txBox="1"/>
            <p:nvPr/>
          </p:nvSpPr>
          <p:spPr>
            <a:xfrm>
              <a:off x="181650" y="285825"/>
              <a:ext cx="72411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ru-RU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WebSocket</a:t>
              </a: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8265D74-8C94-9D40-A5B3-15738C637AC5}"/>
              </a:ext>
            </a:extLst>
          </p:cNvPr>
          <p:cNvSpPr txBox="1"/>
          <p:nvPr/>
        </p:nvSpPr>
        <p:spPr>
          <a:xfrm>
            <a:off x="181526" y="1384852"/>
            <a:ext cx="80315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200"/>
              </a:spcBef>
            </a:pPr>
            <a:r>
              <a:rPr lang="en-US" sz="2000" b="1" dirty="0"/>
              <a:t>WebSocket</a:t>
            </a:r>
            <a:r>
              <a:rPr lang="en-US" sz="2000" dirty="0"/>
              <a:t> — </a:t>
            </a:r>
            <a:r>
              <a:rPr lang="ru-RU" sz="2000" dirty="0"/>
              <a:t>протокол связи поверх </a:t>
            </a:r>
            <a:r>
              <a:rPr lang="en-US" sz="2000" dirty="0"/>
              <a:t>TCP-</a:t>
            </a:r>
            <a:r>
              <a:rPr lang="ru-RU" sz="2000" dirty="0"/>
              <a:t>соединения, предназначенный для обмена сообщениями между браузером и веб-сервером в режиме реального времени.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16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6" name="Google Shape;86;p16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6"/>
            <p:cNvSpPr txBox="1"/>
            <p:nvPr/>
          </p:nvSpPr>
          <p:spPr>
            <a:xfrm>
              <a:off x="181650" y="285825"/>
              <a:ext cx="72411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ru-RU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WebSocket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vs HTTP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базовое сравнение</a:t>
              </a: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958D6EE-A95C-0745-AA7F-0C52328D4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9956" y="835314"/>
            <a:ext cx="2398780" cy="400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46832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8241</TotalTime>
  <Words>238</Words>
  <Application>Microsoft Macintosh PowerPoint</Application>
  <PresentationFormat>Экран (16:9)</PresentationFormat>
  <Paragraphs>71</Paragraphs>
  <Slides>16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9" baseType="lpstr">
      <vt:lpstr>Arial</vt:lpstr>
      <vt:lpstr>Tahoma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Вопросы?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Пользователь Microsoft Office</cp:lastModifiedBy>
  <cp:revision>93</cp:revision>
  <dcterms:modified xsi:type="dcterms:W3CDTF">2019-05-22T09:45:44Z</dcterms:modified>
</cp:coreProperties>
</file>